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79" r:id="rId2"/>
    <p:sldId id="350" r:id="rId3"/>
    <p:sldId id="332" r:id="rId4"/>
    <p:sldId id="333" r:id="rId5"/>
    <p:sldId id="334" r:id="rId6"/>
    <p:sldId id="335" r:id="rId7"/>
    <p:sldId id="336" r:id="rId8"/>
    <p:sldId id="351" r:id="rId9"/>
    <p:sldId id="337" r:id="rId10"/>
    <p:sldId id="338" r:id="rId11"/>
    <p:sldId id="339" r:id="rId12"/>
    <p:sldId id="341" r:id="rId13"/>
    <p:sldId id="342" r:id="rId14"/>
    <p:sldId id="343" r:id="rId15"/>
    <p:sldId id="344" r:id="rId16"/>
    <p:sldId id="345" r:id="rId17"/>
    <p:sldId id="346" r:id="rId18"/>
    <p:sldId id="348" r:id="rId19"/>
    <p:sldId id="349" r:id="rId20"/>
    <p:sldId id="352" r:id="rId21"/>
    <p:sldId id="353" r:id="rId22"/>
    <p:sldId id="354" r:id="rId23"/>
    <p:sldId id="365" r:id="rId24"/>
    <p:sldId id="355" r:id="rId25"/>
    <p:sldId id="358" r:id="rId26"/>
    <p:sldId id="356" r:id="rId27"/>
    <p:sldId id="357" r:id="rId28"/>
    <p:sldId id="359" r:id="rId29"/>
    <p:sldId id="360" r:id="rId30"/>
    <p:sldId id="361" r:id="rId31"/>
    <p:sldId id="362" r:id="rId32"/>
    <p:sldId id="363" r:id="rId33"/>
    <p:sldId id="386" r:id="rId34"/>
    <p:sldId id="364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6" r:id="rId45"/>
    <p:sldId id="375" r:id="rId46"/>
    <p:sldId id="377" r:id="rId47"/>
    <p:sldId id="378" r:id="rId48"/>
    <p:sldId id="380" r:id="rId49"/>
    <p:sldId id="381" r:id="rId50"/>
    <p:sldId id="382" r:id="rId51"/>
    <p:sldId id="383" r:id="rId52"/>
    <p:sldId id="384" r:id="rId53"/>
    <p:sldId id="385" r:id="rId54"/>
    <p:sldId id="387" r:id="rId55"/>
    <p:sldId id="388" r:id="rId56"/>
    <p:sldId id="389" r:id="rId57"/>
    <p:sldId id="289" r:id="rId58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kern="1200" baseline="0">
        <a:solidFill>
          <a:schemeClr val="tx1"/>
        </a:solidFill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147" autoAdjust="0"/>
  </p:normalViewPr>
  <p:slideViewPr>
    <p:cSldViewPr showGuides="1">
      <p:cViewPr>
        <p:scale>
          <a:sx n="100" d="100"/>
          <a:sy n="100" d="100"/>
        </p:scale>
        <p:origin x="250" y="288"/>
      </p:cViewPr>
      <p:guideLst>
        <p:guide orient="horz" pos="1588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l"/>
            <a:endParaRPr sz="12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lstStyle/>
          <a:p>
            <a:pPr lvl="0" algn="r"/>
            <a:fld id="{BB962C8B-B14F-4D97-AF65-F5344CB8AC3E}" type="datetime1">
              <a:rPr lang="zh-CN" altLang="en-US" dirty="0">
                <a:ea typeface="宋体" panose="02010600030101010101" pitchFamily="2" charset="-122"/>
              </a:rPr>
              <a:t>2020/6/12</a:t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l"/>
            <a:endParaRPr sz="12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lstStyle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微软雅黑" panose="020B0503020204020204" pitchFamily="2" charset="-122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5293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>
                <a:sym typeface="微软雅黑" panose="020B0503020204020204" pitchFamily="2" charset="-122"/>
              </a:rPr>
              <a:t>2020/6/12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endParaRPr>
              <a:sym typeface="微软雅黑" panose="020B0503020204020204" pitchFamily="2" charset="-122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2" charset="-122"/>
                <a:ea typeface="微软雅黑" panose="020B0503020204020204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sym typeface="微软雅黑" panose="020B0503020204020204" pitchFamily="2" charset="-122"/>
              </a:rPr>
              <a:t>‹#›</a:t>
            </a:fld>
            <a:endParaRPr lang="zh-CN" altLang="en-US" dirty="0">
              <a:sym typeface="微软雅黑" panose="020B0503020204020204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2" charset="-122"/>
          <a:ea typeface="微软雅黑" panose="020B0503020204020204" pitchFamily="2" charset="-122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黑色底纹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grpSp>
        <p:nvGrpSpPr>
          <p:cNvPr id="3075" name="组合 3074"/>
          <p:cNvGrpSpPr/>
          <p:nvPr/>
        </p:nvGrpSpPr>
        <p:grpSpPr>
          <a:xfrm>
            <a:off x="0" y="-2519362"/>
            <a:ext cx="9144000" cy="6480175"/>
            <a:chOff x="0" y="0"/>
            <a:chExt cx="9144000" cy="6482614"/>
          </a:xfrm>
        </p:grpSpPr>
        <p:grpSp>
          <p:nvGrpSpPr>
            <p:cNvPr id="3076" name="组合 3075"/>
            <p:cNvGrpSpPr/>
            <p:nvPr/>
          </p:nvGrpSpPr>
          <p:grpSpPr>
            <a:xfrm>
              <a:off x="0" y="2522646"/>
              <a:ext cx="9144000" cy="3959968"/>
              <a:chOff x="0" y="0"/>
              <a:chExt cx="9144000" cy="3959968"/>
            </a:xfrm>
          </p:grpSpPr>
          <p:sp>
            <p:nvSpPr>
              <p:cNvPr id="3077" name="矩形 254"/>
              <p:cNvSpPr/>
              <p:nvPr/>
            </p:nvSpPr>
            <p:spPr>
              <a:xfrm>
                <a:off x="0" y="113953"/>
                <a:ext cx="9144000" cy="3846015"/>
              </a:xfrm>
              <a:custGeom>
                <a:avLst/>
                <a:gdLst>
                  <a:gd name="txL" fmla="*/ 0 w 9144000"/>
                  <a:gd name="txT" fmla="*/ 0 h 3846015"/>
                  <a:gd name="txR" fmla="*/ 9144000 w 9144000"/>
                  <a:gd name="txB" fmla="*/ 3846015 h 3846015"/>
                </a:gdLst>
                <a:ahLst/>
                <a:cxnLst>
                  <a:cxn ang="0">
                    <a:pos x="0" y="0"/>
                  </a:cxn>
                </a:cxnLst>
                <a:rect l="txL" t="txT" r="txR" b="txB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close/>
                  </a:path>
                </a:pathLst>
              </a:custGeom>
              <a:solidFill>
                <a:srgbClr val="000000">
                  <a:alpha val="59999"/>
                </a:srgbClr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rgbClr val="FFFFFF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</p:txBody>
          </p:sp>
          <p:sp>
            <p:nvSpPr>
              <p:cNvPr id="3078" name="矩形 254"/>
              <p:cNvSpPr/>
              <p:nvPr/>
            </p:nvSpPr>
            <p:spPr>
              <a:xfrm>
                <a:off x="0" y="0"/>
                <a:ext cx="9144000" cy="3846015"/>
              </a:xfrm>
              <a:custGeom>
                <a:avLst/>
                <a:gdLst>
                  <a:gd name="txL" fmla="*/ 0 w 9144000"/>
                  <a:gd name="txT" fmla="*/ 0 h 3846015"/>
                  <a:gd name="txR" fmla="*/ 9144000 w 9144000"/>
                  <a:gd name="txB" fmla="*/ 3846015 h 3846015"/>
                </a:gdLst>
                <a:ahLst/>
                <a:cxnLst>
                  <a:cxn ang="0">
                    <a:pos x="0" y="0"/>
                  </a:cxn>
                </a:cxnLst>
                <a:rect l="txL" t="txT" r="txR" b="txB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close/>
                  </a:path>
                </a:pathLst>
              </a:custGeom>
              <a:solidFill>
                <a:srgbClr val="FF8607"/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rgbClr val="FFFFFF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</p:txBody>
          </p:sp>
        </p:grpSp>
        <p:sp>
          <p:nvSpPr>
            <p:cNvPr id="3079" name="任意多边形 62"/>
            <p:cNvSpPr/>
            <p:nvPr/>
          </p:nvSpPr>
          <p:spPr>
            <a:xfrm rot="18900000">
              <a:off x="2043905" y="0"/>
              <a:ext cx="5045292" cy="5045292"/>
            </a:xfrm>
            <a:custGeom>
              <a:avLst/>
              <a:gdLst>
                <a:gd name="txL" fmla="*/ 0 w 4624012"/>
                <a:gd name="txT" fmla="*/ 0 h 4624012"/>
                <a:gd name="txR" fmla="*/ 4624012 w 4624012"/>
                <a:gd name="txB" fmla="*/ 4624012 h 4624012"/>
              </a:gdLst>
              <a:ahLst/>
              <a:cxnLst>
                <a:cxn ang="0">
                  <a:pos x="0" y="0"/>
                </a:cxn>
                <a:cxn ang="0">
                  <a:pos x="4624012" y="4624012"/>
                </a:cxn>
                <a:cxn ang="0">
                  <a:pos x="0" y="4624012"/>
                </a:cxn>
              </a:cxnLst>
              <a:rect l="txL" t="txT" r="txR" b="txB"/>
              <a:pathLst>
                <a:path w="4624012" h="4624012">
                  <a:moveTo>
                    <a:pt x="0" y="0"/>
                  </a:moveTo>
                  <a:lnTo>
                    <a:pt x="4624012" y="4624012"/>
                  </a:lnTo>
                  <a:lnTo>
                    <a:pt x="0" y="4624012"/>
                  </a:lnTo>
                  <a:close/>
                </a:path>
              </a:pathLst>
            </a:custGeom>
            <a:solidFill>
              <a:srgbClr val="FF9725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3080" name="矩形 258"/>
          <p:cNvSpPr/>
          <p:nvPr/>
        </p:nvSpPr>
        <p:spPr>
          <a:xfrm>
            <a:off x="0" y="1314450"/>
            <a:ext cx="9144000" cy="10144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C#/.Net</a:t>
            </a:r>
            <a:r>
              <a:rPr lang="zh-CN" altLang="en-US" sz="6000" dirty="0">
                <a:solidFill>
                  <a:schemeClr val="bg1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架构师蜕变营</a:t>
            </a:r>
          </a:p>
        </p:txBody>
      </p:sp>
      <p:grpSp>
        <p:nvGrpSpPr>
          <p:cNvPr id="3082" name="组合 3081"/>
          <p:cNvGrpSpPr/>
          <p:nvPr/>
        </p:nvGrpSpPr>
        <p:grpSpPr>
          <a:xfrm>
            <a:off x="1439863" y="2355850"/>
            <a:ext cx="6264275" cy="431800"/>
            <a:chOff x="0" y="0"/>
            <a:chExt cx="6264696" cy="432048"/>
          </a:xfrm>
        </p:grpSpPr>
        <p:sp>
          <p:nvSpPr>
            <p:cNvPr id="3083" name="矩形 1"/>
            <p:cNvSpPr/>
            <p:nvPr/>
          </p:nvSpPr>
          <p:spPr>
            <a:xfrm>
              <a:off x="0" y="0"/>
              <a:ext cx="6264696" cy="432048"/>
            </a:xfrm>
            <a:prstGeom prst="rect">
              <a:avLst/>
            </a:prstGeom>
            <a:solidFill>
              <a:srgbClr val="9A5100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8646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3084" name="矩形 9"/>
            <p:cNvSpPr/>
            <p:nvPr/>
          </p:nvSpPr>
          <p:spPr>
            <a:xfrm>
              <a:off x="0" y="31358"/>
              <a:ext cx="6264696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rPr>
                <a:t>开发进阶，蜕变架构，升职加薪，只争朝夕！</a:t>
              </a:r>
            </a:p>
          </p:txBody>
        </p:sp>
      </p:grpSp>
      <p:sp>
        <p:nvSpPr>
          <p:cNvPr id="3086" name="落款标题"/>
          <p:cNvSpPr/>
          <p:nvPr/>
        </p:nvSpPr>
        <p:spPr>
          <a:xfrm>
            <a:off x="0" y="4219575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Clay</a:t>
            </a: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25" y="491490"/>
            <a:ext cx="162052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8AB645-BB7E-4332-ABAB-DC42000E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5" y="811770"/>
            <a:ext cx="7483488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218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5F90F5-7979-45AD-8A98-3C8A9A9E095B}"/>
              </a:ext>
            </a:extLst>
          </p:cNvPr>
          <p:cNvSpPr txBox="1"/>
          <p:nvPr/>
        </p:nvSpPr>
        <p:spPr>
          <a:xfrm>
            <a:off x="692169" y="1203655"/>
            <a:ext cx="3816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Select</a:t>
            </a:r>
          </a:p>
          <a:p>
            <a:r>
              <a:rPr lang="en-US" altLang="zh-CN" sz="3200" dirty="0"/>
              <a:t>Poll</a:t>
            </a:r>
          </a:p>
          <a:p>
            <a:r>
              <a:rPr lang="en-US" altLang="zh-CN" sz="3200" dirty="0" err="1"/>
              <a:t>Epoll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136723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CD9D24-A03E-4A1A-BB8C-B6DF9A70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5" y="718805"/>
            <a:ext cx="7811177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825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28D3CB-5E29-44C2-B8E6-1C64833A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01" y="740236"/>
            <a:ext cx="7788315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36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BF79DF-26FE-4BAF-8F55-770F8AA5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5" y="915635"/>
            <a:ext cx="7453006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333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23B3AA-5C27-40DF-A96E-B365088B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2" y="624671"/>
            <a:ext cx="8710415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34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32E604-6E81-4B23-B94A-D741FBF9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0" y="796914"/>
            <a:ext cx="5616390" cy="41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21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r>
              <a:rPr lang="zh-CN" altLang="en-US" sz="2800" dirty="0">
                <a:solidFill>
                  <a:srgbClr val="FFC000"/>
                </a:solidFill>
              </a:rPr>
              <a:t>环境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83730" y="1059645"/>
            <a:ext cx="396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VS2019+.NETCore </a:t>
            </a:r>
            <a:r>
              <a:rPr lang="zh-CN" altLang="en-US" dirty="0"/>
              <a:t>控制台</a:t>
            </a:r>
            <a:endParaRPr lang="en-US" altLang="zh-CN" dirty="0"/>
          </a:p>
          <a:p>
            <a:r>
              <a:rPr lang="en-US" altLang="zh-CN" dirty="0"/>
              <a:t>Redis4.0+</a:t>
            </a:r>
          </a:p>
          <a:p>
            <a:r>
              <a:rPr lang="en-US" altLang="zh-CN" dirty="0" err="1"/>
              <a:t>ServiceStack.Redis</a:t>
            </a:r>
            <a:r>
              <a:rPr lang="en-US" altLang="zh-CN" dirty="0"/>
              <a:t> +</a:t>
            </a:r>
            <a:r>
              <a:rPr lang="zh-CN" altLang="en-US" dirty="0"/>
              <a:t>改源代码限制</a:t>
            </a:r>
          </a:p>
        </p:txBody>
      </p:sp>
    </p:spTree>
    <p:extLst>
      <p:ext uri="{BB962C8B-B14F-4D97-AF65-F5344CB8AC3E}">
        <p14:creationId xmlns:p14="http://schemas.microsoft.com/office/powerpoint/2010/main" val="191644973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String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987640"/>
            <a:ext cx="396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调用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解决秒杀</a:t>
            </a:r>
          </a:p>
        </p:txBody>
      </p:sp>
    </p:spTree>
    <p:extLst>
      <p:ext uri="{BB962C8B-B14F-4D97-AF65-F5344CB8AC3E}">
        <p14:creationId xmlns:p14="http://schemas.microsoft.com/office/powerpoint/2010/main" val="16928871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Hashtable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调用</a:t>
            </a:r>
            <a:endParaRPr lang="en-US" altLang="zh-CN" dirty="0"/>
          </a:p>
          <a:p>
            <a:r>
              <a:rPr lang="zh-CN" altLang="en-US" dirty="0"/>
              <a:t>底层揭秘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C8C012-DA59-4667-BE52-9014CD04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50" y="796915"/>
            <a:ext cx="5677392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49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B142D-3A02-4680-BCB7-DEFCA921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C7FD30-5FEF-4D96-87F7-0035BF8C7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6B3699D-59FF-4F6E-B344-6B3C82C6256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672455" y="1487805"/>
            <a:ext cx="3192780" cy="3089275"/>
            <a:chOff x="8933" y="2343"/>
            <a:chExt cx="5028" cy="4865"/>
          </a:xfrm>
        </p:grpSpPr>
        <p:sp>
          <p:nvSpPr>
            <p:cNvPr id="5" name="圆角矩形 23">
              <a:extLst>
                <a:ext uri="{FF2B5EF4-FFF2-40B4-BE49-F238E27FC236}">
                  <a16:creationId xmlns:a16="http://schemas.microsoft.com/office/drawing/2014/main" id="{E3E09031-A5CF-446D-8C8E-EF8E92A0B22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9133" y="2488"/>
              <a:ext cx="4829" cy="4720"/>
            </a:xfrm>
            <a:prstGeom prst="roundRect">
              <a:avLst>
                <a:gd name="adj" fmla="val 944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圆角矩形 24">
              <a:extLst>
                <a:ext uri="{FF2B5EF4-FFF2-40B4-BE49-F238E27FC236}">
                  <a16:creationId xmlns:a16="http://schemas.microsoft.com/office/drawing/2014/main" id="{2F9D66DC-8095-4FAE-8413-806C69390F2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933" y="2343"/>
              <a:ext cx="4829" cy="4720"/>
            </a:xfrm>
            <a:prstGeom prst="roundRect">
              <a:avLst>
                <a:gd name="adj" fmla="val 9447"/>
              </a:avLst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7" name="黑色背景">
            <a:extLst>
              <a:ext uri="{FF2B5EF4-FFF2-40B4-BE49-F238E27FC236}">
                <a16:creationId xmlns:a16="http://schemas.microsoft.com/office/drawing/2014/main" id="{A65DEE21-2FA6-4780-8975-3428FAC64F7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 dirty="0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8" name="前言">
            <a:extLst>
              <a:ext uri="{FF2B5EF4-FFF2-40B4-BE49-F238E27FC236}">
                <a16:creationId xmlns:a16="http://schemas.microsoft.com/office/drawing/2014/main" id="{A4B69282-AE14-4CCD-A9C5-290A15FCA0A7}"/>
              </a:ext>
            </a:extLst>
          </p:cNvPr>
          <p:cNvSpPr/>
          <p:nvPr/>
        </p:nvSpPr>
        <p:spPr>
          <a:xfrm>
            <a:off x="455295" y="278765"/>
            <a:ext cx="44964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朝夕教育</a:t>
            </a:r>
            <a:r>
              <a:rPr lang="en-US" altLang="zh-CN" sz="2800" b="1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.Net</a:t>
            </a:r>
            <a:r>
              <a:rPr lang="zh-CN" altLang="en-US" sz="2800" b="1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架构班</a:t>
            </a:r>
            <a:r>
              <a:rPr lang="en-US" altLang="zh-CN" sz="2800" b="1" dirty="0">
                <a:ln w="1016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VIP</a:t>
            </a:r>
            <a:endParaRPr lang="zh-CN" altLang="en-US" sz="2800" b="1" dirty="0">
              <a:ln w="1016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lt"/>
              <a:cs typeface="+mj-lt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4A469AB-7AC0-4230-8B3F-9931AE1510B6}"/>
              </a:ext>
            </a:extLst>
          </p:cNvPr>
          <p:cNvGrpSpPr/>
          <p:nvPr/>
        </p:nvGrpSpPr>
        <p:grpSpPr>
          <a:xfrm>
            <a:off x="35684" y="931863"/>
            <a:ext cx="9108315" cy="3727450"/>
            <a:chOff x="0" y="0"/>
            <a:chExt cx="9144000" cy="3728183"/>
          </a:xfrm>
        </p:grpSpPr>
        <p:sp>
          <p:nvSpPr>
            <p:cNvPr id="10" name="矩形 254">
              <a:extLst>
                <a:ext uri="{FF2B5EF4-FFF2-40B4-BE49-F238E27FC236}">
                  <a16:creationId xmlns:a16="http://schemas.microsoft.com/office/drawing/2014/main" id="{5486FBAC-AB74-4CDE-91DA-7D9E212A58D8}"/>
                </a:ext>
              </a:extLst>
            </p:cNvPr>
            <p:cNvSpPr/>
            <p:nvPr/>
          </p:nvSpPr>
          <p:spPr>
            <a:xfrm rot="-10800000" flipV="1">
              <a:off x="0" y="144015"/>
              <a:ext cx="9144000" cy="3584168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11" name="直角三角形 6">
              <a:extLst>
                <a:ext uri="{FF2B5EF4-FFF2-40B4-BE49-F238E27FC236}">
                  <a16:creationId xmlns:a16="http://schemas.microsoft.com/office/drawing/2014/main" id="{26BBF10D-D5F5-4FAC-9EB3-FFE2F727468C}"/>
                </a:ext>
              </a:extLst>
            </p:cNvPr>
            <p:cNvSpPr/>
            <p:nvPr/>
          </p:nvSpPr>
          <p:spPr>
            <a:xfrm rot="8100000">
              <a:off x="1101425" y="0"/>
              <a:ext cx="288032" cy="288032"/>
            </a:xfrm>
            <a:prstGeom prst="rtTriangle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977C449-4E80-4256-BF9D-9418E581E57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8129" y="1203655"/>
            <a:ext cx="4416123" cy="244297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R="0" lvl="0" algn="l" defTabSz="914400" rtl="0" eaLnBrk="1" fontAlgn="ctr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None/>
              <a:defRPr/>
            </a:pPr>
            <a:r>
              <a:rPr kumimoji="0" lang="zh-CN" altLang="en-US" sz="1400" b="1" i="0" u="none" strike="noStrike" kern="1200" cap="none" spc="14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大数据高并发之</a:t>
            </a:r>
            <a:r>
              <a:rPr kumimoji="0" lang="en-US" altLang="zh-CN" sz="1400" b="1" i="0" u="none" strike="noStrike" kern="1200" cap="none" spc="14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Redis</a:t>
            </a:r>
            <a:r>
              <a:rPr kumimoji="0" lang="zh-CN" altLang="en-US" sz="1400" b="1" i="0" u="none" strike="noStrike" kern="1200" cap="none" spc="14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：</a:t>
            </a:r>
            <a:endParaRPr kumimoji="0" lang="en-US" altLang="zh-CN" sz="1400" b="1" i="0" u="none" strike="noStrike" kern="1200" cap="none" spc="14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lang="en-US" altLang="zh-CN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Redis</a:t>
            </a: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究竟是什么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kumimoji="0" lang="en-US" altLang="zh-CN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Redis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能解决什么问题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八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大数据结构原理与应用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kumimoji="0" lang="en-US" altLang="zh-CN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Redis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中的事务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kumimoji="0" lang="en-US" altLang="zh-CN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Redis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的持久化（</a:t>
            </a:r>
            <a:r>
              <a:rPr kumimoji="0" lang="en-US" altLang="zh-CN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AOF/RDB</a:t>
            </a:r>
            <a:r>
              <a:rPr kumimoji="0" lang="zh-CN" altLang="en-US" sz="1200" b="0" i="0" u="none" strike="noStrike" kern="1200" cap="none" spc="129" normalizeH="0" baseline="0" noProof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+mn-ea"/>
              </a:rPr>
              <a:t>）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集群</a:t>
            </a:r>
            <a:r>
              <a:rPr lang="en-US" altLang="zh-CN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+</a:t>
            </a: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主从复制</a:t>
            </a:r>
            <a:r>
              <a:rPr lang="en-US" altLang="zh-CN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+</a:t>
            </a: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分片</a:t>
            </a:r>
            <a:r>
              <a:rPr lang="en-US" altLang="zh-CN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+</a:t>
            </a:r>
            <a:r>
              <a:rPr lang="zh-CN" altLang="en-US" sz="1200" spc="129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2" charset="-122"/>
                <a:ea typeface="微软雅黑" panose="020B0503020204020204" pitchFamily="2" charset="-122"/>
                <a:sym typeface="+mn-ea"/>
              </a:rPr>
              <a:t>实现高可用</a:t>
            </a:r>
            <a:endParaRPr kumimoji="0" lang="en-US" altLang="zh-CN" sz="1200" b="0" i="0" u="none" strike="noStrike" kern="1200" cap="none" spc="129" normalizeH="0" baseline="0" noProof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pitchFamily="2" charset="-122"/>
              <a:ea typeface="微软雅黑" panose="020B0503020204020204" pitchFamily="2" charset="-122"/>
              <a:cs typeface="+mn-cs"/>
              <a:sym typeface="+mn-ea"/>
            </a:endParaRPr>
          </a:p>
          <a:p>
            <a:pPr marL="584200" marR="0" lvl="1" indent="-197485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+mj-ea"/>
              <a:buAutoNum type="circleNumDbPlain"/>
              <a:defRPr/>
            </a:pPr>
            <a:endParaRPr lang="en-US" altLang="zh-CN" sz="1200" spc="129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2" charset="-122"/>
              <a:ea typeface="微软雅黑" panose="020B0503020204020204" pitchFamily="2" charset="-122"/>
              <a:sym typeface="+mn-ea"/>
            </a:endParaRPr>
          </a:p>
        </p:txBody>
      </p:sp>
      <p:pic>
        <p:nvPicPr>
          <p:cNvPr id="14" name="图片 13" descr="logo">
            <a:extLst>
              <a:ext uri="{FF2B5EF4-FFF2-40B4-BE49-F238E27FC236}">
                <a16:creationId xmlns:a16="http://schemas.microsoft.com/office/drawing/2014/main" id="{64FD05CB-A757-4DF0-9037-FD9F99424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940" y="372110"/>
            <a:ext cx="1278890" cy="3575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0E8F82-1CF3-4F1E-9AEF-FB9479401E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77" y="1095862"/>
            <a:ext cx="3181088" cy="35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18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796915"/>
            <a:ext cx="39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string</a:t>
            </a:r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A9C48F-E26A-4067-917C-90664C75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5" y="1120080"/>
            <a:ext cx="8230313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750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hashtable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241EAF-BF64-49EE-A687-BD5952A5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05" y="745082"/>
            <a:ext cx="7041472" cy="39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7533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String</a:t>
            </a:r>
            <a:r>
              <a:rPr lang="zh-CN" altLang="en-US" sz="2800" dirty="0">
                <a:solidFill>
                  <a:srgbClr val="FFC000"/>
                </a:solidFill>
              </a:rPr>
              <a:t>和</a:t>
            </a:r>
            <a:r>
              <a:rPr lang="en-US" altLang="zh-CN" sz="2800" dirty="0" err="1">
                <a:solidFill>
                  <a:srgbClr val="FFC000"/>
                </a:solidFill>
              </a:rPr>
              <a:t>Hashtable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hashes when possible</a:t>
            </a:r>
          </a:p>
        </p:txBody>
      </p:sp>
    </p:spTree>
    <p:extLst>
      <p:ext uri="{BB962C8B-B14F-4D97-AF65-F5344CB8AC3E}">
        <p14:creationId xmlns:p14="http://schemas.microsoft.com/office/powerpoint/2010/main" val="22161585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Set API</a:t>
            </a:r>
          </a:p>
          <a:p>
            <a:r>
              <a:rPr lang="en-US" altLang="zh-CN" dirty="0"/>
              <a:t>Set</a:t>
            </a:r>
            <a:r>
              <a:rPr lang="zh-CN" altLang="en-US" dirty="0"/>
              <a:t>使用场景</a:t>
            </a:r>
            <a:endParaRPr lang="en-US" altLang="zh-CN" dirty="0"/>
          </a:p>
          <a:p>
            <a:r>
              <a:rPr lang="en-US" altLang="zh-CN" dirty="0" err="1"/>
              <a:t>Zset</a:t>
            </a:r>
            <a:r>
              <a:rPr lang="en-US" altLang="zh-CN" dirty="0"/>
              <a:t> API</a:t>
            </a:r>
          </a:p>
          <a:p>
            <a:r>
              <a:rPr lang="en-US" altLang="zh-CN" dirty="0" err="1"/>
              <a:t>Zset</a:t>
            </a:r>
            <a:r>
              <a:rPr lang="en-US" altLang="zh-CN" dirty="0"/>
              <a:t> </a:t>
            </a:r>
            <a:r>
              <a:rPr lang="zh-CN" altLang="en-US" dirty="0"/>
              <a:t>使用场景</a:t>
            </a:r>
            <a:endParaRPr lang="en-US" altLang="zh-CN" dirty="0"/>
          </a:p>
          <a:p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 err="1"/>
              <a:t>Zset</a:t>
            </a:r>
            <a:r>
              <a:rPr lang="zh-CN" altLang="en-US" dirty="0"/>
              <a:t>数据结构</a:t>
            </a:r>
            <a:endParaRPr lang="en-US" altLang="zh-CN" dirty="0"/>
          </a:p>
          <a:p>
            <a:r>
              <a:rPr lang="en-US" altLang="zh-CN" dirty="0"/>
              <a:t>List</a:t>
            </a:r>
            <a:r>
              <a:rPr lang="zh-CN" altLang="en-US" dirty="0"/>
              <a:t>队列和栈</a:t>
            </a:r>
            <a:endParaRPr lang="en-US" altLang="zh-CN" dirty="0"/>
          </a:p>
          <a:p>
            <a:r>
              <a:rPr lang="zh-CN" altLang="en-US" dirty="0"/>
              <a:t>发布订阅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354538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Set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E2340D-1A3E-4877-896C-BD507527AB14}"/>
              </a:ext>
            </a:extLst>
          </p:cNvPr>
          <p:cNvSpPr txBox="1"/>
          <p:nvPr/>
        </p:nvSpPr>
        <p:spPr>
          <a:xfrm>
            <a:off x="611724" y="1059645"/>
            <a:ext cx="396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调用</a:t>
            </a:r>
            <a:endParaRPr lang="en-US" altLang="zh-CN" dirty="0"/>
          </a:p>
          <a:p>
            <a:r>
              <a:rPr lang="zh-CN" altLang="en-US" dirty="0"/>
              <a:t>交叉并补</a:t>
            </a:r>
            <a:r>
              <a:rPr lang="en-US" altLang="zh-CN" dirty="0"/>
              <a:t>+</a:t>
            </a:r>
            <a:r>
              <a:rPr lang="zh-CN" altLang="en-US" dirty="0"/>
              <a:t>去重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36440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Zset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03B68A-0BC4-47E7-A884-9F70220817DF}"/>
              </a:ext>
            </a:extLst>
          </p:cNvPr>
          <p:cNvSpPr txBox="1"/>
          <p:nvPr/>
        </p:nvSpPr>
        <p:spPr>
          <a:xfrm>
            <a:off x="611724" y="1059645"/>
            <a:ext cx="396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API</a:t>
            </a:r>
            <a:r>
              <a:rPr lang="zh-CN" altLang="en-US" dirty="0"/>
              <a:t>调用</a:t>
            </a:r>
            <a:endParaRPr lang="en-US" altLang="zh-CN" dirty="0"/>
          </a:p>
          <a:p>
            <a:r>
              <a:rPr lang="zh-CN" altLang="en-US" dirty="0"/>
              <a:t>交叉并补</a:t>
            </a:r>
            <a:r>
              <a:rPr lang="en-US" altLang="zh-CN" dirty="0"/>
              <a:t>+</a:t>
            </a:r>
            <a:r>
              <a:rPr lang="zh-CN" altLang="en-US" dirty="0"/>
              <a:t>去重</a:t>
            </a:r>
            <a:r>
              <a:rPr lang="en-US" altLang="zh-CN" dirty="0"/>
              <a:t>+</a:t>
            </a:r>
            <a:r>
              <a:rPr lang="zh-CN" altLang="en-US" dirty="0"/>
              <a:t>排序</a:t>
            </a:r>
            <a:endParaRPr lang="en-US" altLang="zh-CN" dirty="0"/>
          </a:p>
          <a:p>
            <a:r>
              <a:rPr lang="zh-CN" altLang="en-US" dirty="0"/>
              <a:t>使用场景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72083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Set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75202B-5B8E-4E61-A80B-671972B9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30" y="627615"/>
            <a:ext cx="6203873" cy="441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0018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Set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r>
              <a:rPr lang="en-US" altLang="zh-CN" sz="2800" dirty="0" err="1">
                <a:solidFill>
                  <a:srgbClr val="FFC000"/>
                </a:solidFill>
              </a:rPr>
              <a:t>Intset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D80FA5-6988-4A08-AEB8-19229F5D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0" y="718805"/>
            <a:ext cx="4750995" cy="44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5837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ZSet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FD3CFA-1E97-403D-AD9F-F4685C8C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2283730"/>
            <a:ext cx="6172735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286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ZSet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F66E0C-C56B-43F8-8201-D4379A37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60" y="-164440"/>
            <a:ext cx="861896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19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BE23550-5A0C-4DA5-AD69-51EDE1B115B8}"/>
              </a:ext>
            </a:extLst>
          </p:cNvPr>
          <p:cNvSpPr txBox="1">
            <a:spLocks/>
          </p:cNvSpPr>
          <p:nvPr/>
        </p:nvSpPr>
        <p:spPr>
          <a:xfrm>
            <a:off x="395710" y="1707690"/>
            <a:ext cx="7904927" cy="1970658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 lnSpcReduction="10000"/>
          </a:bodyPr>
          <a:lstStyle>
            <a:lvl1pPr marL="914400" lvl="0" indent="-91440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charset="0"/>
              </a:defRPr>
            </a:lvl1pPr>
          </a:lstStyle>
          <a:p>
            <a:pPr fontAlgn="auto">
              <a:spcAft>
                <a:spcPts val="0"/>
              </a:spcAft>
              <a:buFontTx/>
            </a:pPr>
            <a:r>
              <a:rPr lang="en-US" altLang="zh-CN" dirty="0"/>
              <a:t>Redis</a:t>
            </a:r>
            <a:r>
              <a:rPr lang="zh-CN" altLang="en-US" dirty="0"/>
              <a:t>实战</a:t>
            </a:r>
            <a:r>
              <a:rPr lang="en-US" altLang="zh-CN" dirty="0"/>
              <a:t>&amp;</a:t>
            </a:r>
            <a:r>
              <a:rPr lang="zh-CN" altLang="en-US" dirty="0"/>
              <a:t>原理</a:t>
            </a:r>
            <a:r>
              <a:rPr lang="en-US" altLang="zh-CN" dirty="0"/>
              <a:t>&amp;</a:t>
            </a:r>
            <a:r>
              <a:rPr lang="zh-CN" altLang="en-US" dirty="0"/>
              <a:t>调优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574819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跳跃表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017B64-CE34-4E6E-BCF7-B425514D5D25}"/>
              </a:ext>
            </a:extLst>
          </p:cNvPr>
          <p:cNvSpPr txBox="1"/>
          <p:nvPr/>
        </p:nvSpPr>
        <p:spPr>
          <a:xfrm>
            <a:off x="5508065" y="915635"/>
            <a:ext cx="33479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单层链表 有序 时间复杂度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双层链表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数据量增大</a:t>
            </a:r>
            <a:r>
              <a:rPr lang="en-US" altLang="zh-CN" dirty="0"/>
              <a:t> </a:t>
            </a:r>
            <a:r>
              <a:rPr lang="zh-CN" altLang="en-US" dirty="0"/>
              <a:t>，还可以多来几层</a:t>
            </a:r>
            <a:endParaRPr lang="en-US" altLang="zh-CN" dirty="0"/>
          </a:p>
          <a:p>
            <a:r>
              <a:rPr lang="zh-CN" altLang="en-US" dirty="0"/>
              <a:t>三层链表</a:t>
            </a:r>
            <a:endParaRPr lang="en-US" altLang="zh-CN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FE4C4AD-621E-4D6C-82AE-E5665880C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2" y="771625"/>
            <a:ext cx="43910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55A6D6D-E5B5-4241-B5F8-EA8884E51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97" y="1495360"/>
            <a:ext cx="4419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8E87A0F-9BF5-4BE4-999F-0C409347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695131"/>
            <a:ext cx="4562475" cy="167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0074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跳跃表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D219D4A-D3A3-4781-8075-27913944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1275660"/>
            <a:ext cx="74104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A0B5F-D521-467D-812F-EAEAED940E52}"/>
              </a:ext>
            </a:extLst>
          </p:cNvPr>
          <p:cNvSpPr txBox="1"/>
          <p:nvPr/>
        </p:nvSpPr>
        <p:spPr>
          <a:xfrm>
            <a:off x="827740" y="4083855"/>
            <a:ext cx="374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试试分别查找</a:t>
            </a:r>
            <a:r>
              <a:rPr lang="en-US" altLang="zh-CN" dirty="0"/>
              <a:t> 21   32  71  117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72282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List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DA0B5F-D521-467D-812F-EAEAED940E52}"/>
              </a:ext>
            </a:extLst>
          </p:cNvPr>
          <p:cNvSpPr txBox="1"/>
          <p:nvPr/>
        </p:nvSpPr>
        <p:spPr>
          <a:xfrm>
            <a:off x="683730" y="1203655"/>
            <a:ext cx="3744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队列</a:t>
            </a:r>
            <a:endParaRPr lang="en-US" altLang="zh-CN" dirty="0"/>
          </a:p>
          <a:p>
            <a:r>
              <a:rPr lang="zh-CN" altLang="en-US" dirty="0"/>
              <a:t>栈</a:t>
            </a:r>
            <a:endParaRPr lang="en-US" altLang="zh-CN" dirty="0"/>
          </a:p>
          <a:p>
            <a:r>
              <a:rPr lang="zh-CN" altLang="en-US" dirty="0"/>
              <a:t>发布订阅</a:t>
            </a:r>
            <a:endParaRPr lang="en-US" altLang="zh-CN" dirty="0"/>
          </a:p>
          <a:p>
            <a:r>
              <a:rPr lang="zh-CN" altLang="en-US" dirty="0"/>
              <a:t>其他应用场景</a:t>
            </a:r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25455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发布订阅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3DA76B0-CF93-4BF6-B898-40FE51B1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8" y="797661"/>
            <a:ext cx="6032373" cy="356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1046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218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List</a:t>
            </a:r>
            <a:r>
              <a:rPr lang="zh-CN" altLang="en-US" sz="2800" dirty="0">
                <a:solidFill>
                  <a:srgbClr val="FFC000"/>
                </a:solidFill>
              </a:rPr>
              <a:t>数据结构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91630A-A175-447C-B133-9D1F3F73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56" y="672208"/>
            <a:ext cx="5328370" cy="37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530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5C3E25-8997-4345-B9CB-3A1CEE3120FD}"/>
              </a:ext>
            </a:extLst>
          </p:cNvPr>
          <p:cNvSpPr txBox="1"/>
          <p:nvPr/>
        </p:nvSpPr>
        <p:spPr>
          <a:xfrm>
            <a:off x="899745" y="1203655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事务</a:t>
            </a:r>
            <a:endParaRPr lang="en-US" altLang="zh-CN" dirty="0"/>
          </a:p>
          <a:p>
            <a:r>
              <a:rPr lang="zh-CN" altLang="en-US" dirty="0"/>
              <a:t>持久化原理</a:t>
            </a:r>
            <a:r>
              <a:rPr lang="en-US" altLang="zh-CN" dirty="0"/>
              <a:t>(RDB/ AOF)</a:t>
            </a:r>
          </a:p>
          <a:p>
            <a:r>
              <a:rPr lang="zh-CN" altLang="en-US" dirty="0"/>
              <a:t>集群</a:t>
            </a:r>
            <a:r>
              <a:rPr lang="en-US" altLang="zh-CN" dirty="0"/>
              <a:t>(</a:t>
            </a:r>
            <a:r>
              <a:rPr lang="zh-CN" altLang="en-US" dirty="0"/>
              <a:t>主从复制</a:t>
            </a:r>
            <a:r>
              <a:rPr lang="en-US" altLang="zh-CN" dirty="0"/>
              <a:t>+</a:t>
            </a:r>
            <a:r>
              <a:rPr lang="zh-CN" altLang="en-US" dirty="0"/>
              <a:t>分片</a:t>
            </a:r>
            <a:r>
              <a:rPr lang="en-US" altLang="zh-CN" dirty="0"/>
              <a:t>+</a:t>
            </a:r>
            <a:r>
              <a:rPr lang="zh-CN" altLang="en-US" dirty="0"/>
              <a:t>高可用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55722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事务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5C3E25-8997-4345-B9CB-3A1CEE3120FD}"/>
              </a:ext>
            </a:extLst>
          </p:cNvPr>
          <p:cNvSpPr txBox="1"/>
          <p:nvPr/>
        </p:nvSpPr>
        <p:spPr>
          <a:xfrm>
            <a:off x="899745" y="1203655"/>
            <a:ext cx="1043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(ACID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原子性</a:t>
            </a:r>
            <a:endParaRPr lang="en-US" altLang="zh-CN" dirty="0"/>
          </a:p>
          <a:p>
            <a:r>
              <a:rPr lang="zh-CN" altLang="en-US" dirty="0"/>
              <a:t>一致性 </a:t>
            </a:r>
            <a:endParaRPr lang="en-US" altLang="zh-CN" dirty="0"/>
          </a:p>
          <a:p>
            <a:r>
              <a:rPr lang="zh-CN" altLang="en-US" dirty="0"/>
              <a:t>隔离性</a:t>
            </a:r>
            <a:endParaRPr lang="en-US" altLang="zh-CN" dirty="0"/>
          </a:p>
          <a:p>
            <a:r>
              <a:rPr lang="zh-CN" altLang="en-US" dirty="0"/>
              <a:t>持久性</a:t>
            </a:r>
          </a:p>
        </p:txBody>
      </p:sp>
    </p:spTree>
    <p:extLst>
      <p:ext uri="{BB962C8B-B14F-4D97-AF65-F5344CB8AC3E}">
        <p14:creationId xmlns:p14="http://schemas.microsoft.com/office/powerpoint/2010/main" val="219923795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持久化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AC3ADA-C1FC-4716-91B6-21CE847A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25" y="796994"/>
            <a:ext cx="6768470" cy="35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6833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持久化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ADF12B-08B3-452F-9D38-9141ED5B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40" y="800753"/>
            <a:ext cx="8352580" cy="36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3465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持久化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3E3E706-1DF4-4733-8465-FB4FF577AD43}"/>
              </a:ext>
            </a:extLst>
          </p:cNvPr>
          <p:cNvSpPr txBox="1">
            <a:spLocks/>
          </p:cNvSpPr>
          <p:nvPr/>
        </p:nvSpPr>
        <p:spPr>
          <a:xfrm>
            <a:off x="179695" y="1196389"/>
            <a:ext cx="9229970" cy="2813157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endParaRPr lang="zh-CN" altLang="zh-CN" sz="2000" dirty="0"/>
          </a:p>
          <a:p>
            <a:pPr>
              <a:spcAft>
                <a:spcPts val="0"/>
              </a:spcAft>
            </a:pPr>
            <a:r>
              <a:rPr lang="zh-CN" altLang="zh-CN" sz="2000" dirty="0"/>
              <a:t>快照的方式</a:t>
            </a:r>
            <a:r>
              <a:rPr lang="zh-CN" altLang="en-US" sz="2000" dirty="0"/>
              <a:t>（</a:t>
            </a:r>
            <a:r>
              <a:rPr lang="en-US" altLang="zh-CN" sz="2000" dirty="0"/>
              <a:t>RDB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spcAft>
                <a:spcPts val="0"/>
              </a:spcAft>
            </a:pPr>
            <a:r>
              <a:rPr lang="zh-CN" altLang="zh-CN" sz="2000" dirty="0"/>
              <a:t>文件追加方式</a:t>
            </a:r>
            <a:r>
              <a:rPr lang="zh-CN" altLang="en-US" sz="2000" dirty="0"/>
              <a:t>（</a:t>
            </a:r>
            <a:r>
              <a:rPr lang="en-US" altLang="zh-CN" sz="2000" dirty="0"/>
              <a:t>AOF</a:t>
            </a:r>
            <a:r>
              <a:rPr lang="zh-CN" altLang="en-US" sz="2000" dirty="0"/>
              <a:t>）</a:t>
            </a:r>
            <a:br>
              <a:rPr lang="en-US" altLang="zh-CN" sz="2000" dirty="0"/>
            </a:b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40302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BE23550-5A0C-4DA5-AD69-51EDE1B115B8}"/>
              </a:ext>
            </a:extLst>
          </p:cNvPr>
          <p:cNvSpPr txBox="1">
            <a:spLocks/>
          </p:cNvSpPr>
          <p:nvPr/>
        </p:nvSpPr>
        <p:spPr>
          <a:xfrm>
            <a:off x="251700" y="843630"/>
            <a:ext cx="5112355" cy="2664185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 fontScale="40000" lnSpcReduction="20000"/>
          </a:bodyPr>
          <a:lstStyle>
            <a:lvl1pPr marL="914400" lvl="0" indent="-914400" algn="ctr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charset="0"/>
              </a:defRPr>
            </a:lvl1pPr>
          </a:lstStyle>
          <a:p>
            <a:pPr marL="0" indent="0" algn="l" fontAlgn="auto">
              <a:spcAft>
                <a:spcPts val="0"/>
              </a:spcAft>
            </a:pPr>
            <a:r>
              <a:rPr lang="en-US" altLang="zh-CN" sz="6200" dirty="0" err="1"/>
              <a:t>Nosql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en-US" altLang="zh-CN" sz="6200" dirty="0"/>
              <a:t>Redis</a:t>
            </a:r>
          </a:p>
          <a:p>
            <a:pPr marL="0" indent="0" algn="l" fontAlgn="auto">
              <a:spcAft>
                <a:spcPts val="0"/>
              </a:spcAft>
            </a:pPr>
            <a:r>
              <a:rPr lang="zh-CN" altLang="en-US" sz="6200" dirty="0"/>
              <a:t>单线程</a:t>
            </a:r>
            <a:r>
              <a:rPr lang="en-US" altLang="zh-CN" sz="6200" dirty="0"/>
              <a:t>PK</a:t>
            </a:r>
            <a:r>
              <a:rPr lang="zh-CN" altLang="en-US" sz="6200" dirty="0"/>
              <a:t>多线程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zh-CN" altLang="en-US" sz="6200" dirty="0"/>
              <a:t>环境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en-US" altLang="zh-CN" sz="6200" dirty="0"/>
              <a:t>String</a:t>
            </a:r>
          </a:p>
          <a:p>
            <a:pPr marL="0" indent="0" algn="l" fontAlgn="auto">
              <a:spcAft>
                <a:spcPts val="0"/>
              </a:spcAft>
            </a:pPr>
            <a:r>
              <a:rPr lang="zh-CN" altLang="en-US" sz="6200" dirty="0"/>
              <a:t>秒杀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en-US" altLang="zh-CN" sz="6200" dirty="0" err="1"/>
              <a:t>Hashtable</a:t>
            </a:r>
            <a:endParaRPr lang="en-US" altLang="zh-CN" sz="6200" dirty="0"/>
          </a:p>
          <a:p>
            <a:pPr marL="0" indent="0" algn="l" fontAlgn="auto">
              <a:spcAft>
                <a:spcPts val="0"/>
              </a:spcAft>
            </a:pPr>
            <a:r>
              <a:rPr lang="zh-CN" altLang="en-US" sz="6200" dirty="0"/>
              <a:t>原理揭秘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358556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37DD39-1F09-4B6F-BD05-C022E1BF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5" y="483605"/>
            <a:ext cx="6801314" cy="38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7995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DDD9550-9713-445C-9165-4A40D96B0690}"/>
              </a:ext>
            </a:extLst>
          </p:cNvPr>
          <p:cNvSpPr txBox="1">
            <a:spLocks/>
          </p:cNvSpPr>
          <p:nvPr/>
        </p:nvSpPr>
        <p:spPr>
          <a:xfrm>
            <a:off x="-50" y="748905"/>
            <a:ext cx="9180370" cy="110279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sz="2000" dirty="0"/>
              <a:t>Save</a:t>
            </a:r>
            <a:r>
              <a:rPr lang="zh-CN" altLang="en-US" sz="2000" dirty="0"/>
              <a:t>命令：将内存数据镜像保存为</a:t>
            </a:r>
            <a:r>
              <a:rPr lang="en-US" altLang="zh-CN" sz="2000" dirty="0" err="1"/>
              <a:t>rdb</a:t>
            </a:r>
            <a:r>
              <a:rPr lang="zh-CN" altLang="en-US" sz="2000" dirty="0"/>
              <a:t>文件，由于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是单线程模型，</a:t>
            </a:r>
            <a:endParaRPr lang="en-US" altLang="zh-CN" sz="2000" dirty="0"/>
          </a:p>
          <a:p>
            <a:pPr marL="0" indent="0">
              <a:spcAft>
                <a:spcPts val="0"/>
              </a:spcAft>
              <a:buNone/>
            </a:pPr>
            <a:r>
              <a:rPr lang="zh-CN" altLang="en-US" sz="2000" dirty="0"/>
              <a:t>期间会阻塞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服务进程，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服务不再处理任何指令，直到</a:t>
            </a:r>
            <a:r>
              <a:rPr lang="en-US" altLang="zh-CN" sz="2000" dirty="0" err="1"/>
              <a:t>rdb</a:t>
            </a:r>
            <a:r>
              <a:rPr lang="zh-CN" altLang="en-US" sz="2000" dirty="0"/>
              <a:t>文件创建完成位置</a:t>
            </a:r>
          </a:p>
          <a:p>
            <a:pPr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E32093-8728-4E2F-ADB2-4AC4D704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31" y="1707690"/>
            <a:ext cx="8359864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404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DDD9550-9713-445C-9165-4A40D96B0690}"/>
              </a:ext>
            </a:extLst>
          </p:cNvPr>
          <p:cNvSpPr txBox="1">
            <a:spLocks/>
          </p:cNvSpPr>
          <p:nvPr/>
        </p:nvSpPr>
        <p:spPr>
          <a:xfrm>
            <a:off x="-50" y="748905"/>
            <a:ext cx="9180370" cy="110279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buNone/>
            </a:pPr>
            <a:r>
              <a:rPr lang="en-US" altLang="zh-CN" sz="2000" dirty="0" err="1"/>
              <a:t>Bgsave</a:t>
            </a:r>
            <a:r>
              <a:rPr lang="zh-CN" altLang="en-US" sz="2000" dirty="0"/>
              <a:t>命令：父进程启动一个子进程，由子进程将内存保存在硬盘文件，期间不会影响其他的指令操作</a:t>
            </a:r>
            <a:endParaRPr lang="en-US" altLang="zh-CN" sz="2000" dirty="0"/>
          </a:p>
          <a:p>
            <a:pPr>
              <a:spcAft>
                <a:spcPts val="0"/>
              </a:spcAf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15403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DDD9550-9713-445C-9165-4A40D96B0690}"/>
              </a:ext>
            </a:extLst>
          </p:cNvPr>
          <p:cNvSpPr txBox="1">
            <a:spLocks/>
          </p:cNvSpPr>
          <p:nvPr/>
        </p:nvSpPr>
        <p:spPr>
          <a:xfrm>
            <a:off x="-50" y="748905"/>
            <a:ext cx="9180370" cy="110279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buNone/>
            </a:pPr>
            <a:r>
              <a:rPr lang="en-US" altLang="zh-CN" sz="2000" dirty="0" err="1"/>
              <a:t>Bgsave</a:t>
            </a:r>
            <a:r>
              <a:rPr lang="zh-CN" altLang="en-US" sz="2000" dirty="0"/>
              <a:t>命令：父进程启动一个子进程，由子进程将内存保存在硬盘文件，期间不会影响其他的指令操作</a:t>
            </a:r>
            <a:endParaRPr lang="en-US" altLang="zh-CN" sz="2000" dirty="0"/>
          </a:p>
          <a:p>
            <a:pPr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2FBACC-2D84-4405-BEB0-4F728DCD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85" y="1707690"/>
            <a:ext cx="9236240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1371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359BF43-9F44-44CB-AAC7-0DC31236014A}"/>
              </a:ext>
            </a:extLst>
          </p:cNvPr>
          <p:cNvSpPr txBox="1">
            <a:spLocks/>
          </p:cNvSpPr>
          <p:nvPr/>
        </p:nvSpPr>
        <p:spPr>
          <a:xfrm>
            <a:off x="24135" y="843630"/>
            <a:ext cx="6240780" cy="4940935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dirty="0"/>
              <a:t>通过配置自动触发</a:t>
            </a:r>
            <a:r>
              <a:rPr lang="en-US" altLang="zh-CN" sz="2000" dirty="0" err="1"/>
              <a:t>Bgsave</a:t>
            </a:r>
            <a:r>
              <a:rPr lang="zh-CN" altLang="en-US" sz="2000" dirty="0"/>
              <a:t>命令的原理</a:t>
            </a:r>
            <a:endParaRPr lang="en-US" altLang="zh-CN" sz="2000" dirty="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 dirty="0"/>
              <a:t>计数器记录了在上一次成功的持久化后，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进行了多少次写操作，其值在每次写操作之后都加</a:t>
            </a:r>
            <a:r>
              <a:rPr lang="en-US" altLang="zh-CN" sz="2000" dirty="0"/>
              <a:t>1</a:t>
            </a:r>
            <a:r>
              <a:rPr lang="zh-CN" altLang="en-US" sz="2000" dirty="0"/>
              <a:t>，在成功完成持久化后清零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1978D00-C3EF-43BC-8F50-D373E0C1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" y="2806424"/>
            <a:ext cx="3610176" cy="10869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A0E46F-4BDE-441A-A03C-57517A4F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77" y="2839259"/>
            <a:ext cx="2349500" cy="1054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1F77E7-4C0D-4A94-9AFC-A408580B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665" y="2483445"/>
            <a:ext cx="1714649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0776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C3A733-235C-41B1-B24B-93507902B5BA}"/>
              </a:ext>
            </a:extLst>
          </p:cNvPr>
          <p:cNvSpPr txBox="1"/>
          <p:nvPr/>
        </p:nvSpPr>
        <p:spPr>
          <a:xfrm>
            <a:off x="395710" y="915635"/>
            <a:ext cx="60484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通过配置自动触发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Bgsave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命令的原理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/>
              <a:t>Redis</a:t>
            </a:r>
            <a:r>
              <a:rPr lang="zh-CN" altLang="en-US" sz="2000" dirty="0"/>
              <a:t>有一个周期性操作函数，默认每隔</a:t>
            </a:r>
            <a:r>
              <a:rPr lang="en-US" altLang="zh-CN" sz="2000" dirty="0">
                <a:solidFill>
                  <a:srgbClr val="FF0000"/>
                </a:solidFill>
              </a:rPr>
              <a:t>100ms</a:t>
            </a:r>
            <a:r>
              <a:rPr lang="zh-CN" altLang="en-US" sz="2000" dirty="0"/>
              <a:t>执行一次，它的其中一项工作就是检查自动触发</a:t>
            </a:r>
            <a:r>
              <a:rPr lang="en-US" altLang="zh-CN" sz="2000" dirty="0" err="1"/>
              <a:t>Bgsave</a:t>
            </a:r>
            <a:r>
              <a:rPr lang="zh-CN" altLang="en-US" sz="2000" dirty="0"/>
              <a:t>命令的条件是否成立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B4B59B-3B58-4B8D-9174-1AF9341E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75" y="2211725"/>
            <a:ext cx="5378814" cy="37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2263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RDB</a:t>
            </a:r>
            <a:r>
              <a:rPr lang="zh-CN" altLang="en-US" sz="2800" dirty="0">
                <a:solidFill>
                  <a:srgbClr val="FFC000"/>
                </a:solidFill>
              </a:rPr>
              <a:t>文件结构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8255A5-4EE9-4541-9170-339C4A0C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09" y="818444"/>
            <a:ext cx="5840761" cy="406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9640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81605B-4D4D-4ECB-A8AF-4154575AE9E2}"/>
              </a:ext>
            </a:extLst>
          </p:cNvPr>
          <p:cNvSpPr txBox="1"/>
          <p:nvPr/>
        </p:nvSpPr>
        <p:spPr>
          <a:xfrm>
            <a:off x="501651" y="987640"/>
            <a:ext cx="4346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修改</a:t>
            </a:r>
            <a:r>
              <a:rPr lang="en-US" altLang="zh-CN" sz="2000" dirty="0"/>
              <a:t>config </a:t>
            </a:r>
            <a:r>
              <a:rPr lang="zh-CN" altLang="en-US" sz="2000" dirty="0"/>
              <a:t>中的配置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appendonly</a:t>
            </a:r>
            <a:r>
              <a:rPr lang="en-US" altLang="zh-CN" sz="2000" dirty="0"/>
              <a:t> yes</a:t>
            </a:r>
          </a:p>
          <a:p>
            <a:r>
              <a:rPr lang="en-US" altLang="zh-CN" sz="2000" dirty="0"/>
              <a:t>AOF</a:t>
            </a:r>
            <a:r>
              <a:rPr lang="zh-CN" altLang="en-US" sz="2000" dirty="0"/>
              <a:t>三个步骤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CE8C0B-A114-42B3-9B10-2062B30D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55" y="815188"/>
            <a:ext cx="352074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4328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0AA4F5F-0FAD-4928-9A7D-6188AB42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659" y="698673"/>
            <a:ext cx="3246870" cy="58228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9FBBA95-B3B6-44F5-AD20-F3BAD9E0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56" y="1337463"/>
            <a:ext cx="3906294" cy="12360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223CC0-5728-4D13-AD5F-4E5E1DA7B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8" y="1387406"/>
            <a:ext cx="3246870" cy="475097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D0BC5ED-3F08-424E-906A-8B99D8F29603}"/>
              </a:ext>
            </a:extLst>
          </p:cNvPr>
          <p:cNvSpPr/>
          <p:nvPr/>
        </p:nvSpPr>
        <p:spPr>
          <a:xfrm>
            <a:off x="936501" y="2715638"/>
            <a:ext cx="1080120" cy="41812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2BDF74-57D8-4280-8378-4EDDE9A75031}"/>
              </a:ext>
            </a:extLst>
          </p:cNvPr>
          <p:cNvSpPr/>
          <p:nvPr/>
        </p:nvSpPr>
        <p:spPr>
          <a:xfrm>
            <a:off x="1077632" y="5788555"/>
            <a:ext cx="2376264" cy="144016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5895ED9-FF28-4E7C-9498-79A60813F561}"/>
              </a:ext>
            </a:extLst>
          </p:cNvPr>
          <p:cNvSpPr/>
          <p:nvPr/>
        </p:nvSpPr>
        <p:spPr>
          <a:xfrm>
            <a:off x="4508920" y="1897683"/>
            <a:ext cx="2082303" cy="1276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C9CBB0-947F-4CC7-B0BE-9542F7DA5A5C}"/>
              </a:ext>
            </a:extLst>
          </p:cNvPr>
          <p:cNvSpPr/>
          <p:nvPr/>
        </p:nvSpPr>
        <p:spPr>
          <a:xfrm>
            <a:off x="8209309" y="5416716"/>
            <a:ext cx="2232248" cy="1276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05261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E02850D-FE2C-4978-8BAE-D8C139BC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88" y="26243"/>
            <a:ext cx="5579817" cy="453623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F9B1BB3-5427-4F0A-860F-C5A62117D75D}"/>
              </a:ext>
            </a:extLst>
          </p:cNvPr>
          <p:cNvSpPr/>
          <p:nvPr/>
        </p:nvSpPr>
        <p:spPr>
          <a:xfrm>
            <a:off x="4049797" y="1981233"/>
            <a:ext cx="4320480" cy="144016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14D0C3-7F1D-4E2A-A98D-1425DDF1455E}"/>
              </a:ext>
            </a:extLst>
          </p:cNvPr>
          <p:cNvSpPr/>
          <p:nvPr/>
        </p:nvSpPr>
        <p:spPr>
          <a:xfrm>
            <a:off x="44995" y="963743"/>
            <a:ext cx="3620933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服务每次结束一个事件循环之前，都会调用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flushAppendOnly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函数，其中调用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write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函数将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aof_buf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写入文件。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01886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FFC000"/>
                </a:solidFill>
              </a:rPr>
              <a:t>Nosql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D3D76C-53CE-4D2D-8DFE-416209C3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0" y="987640"/>
            <a:ext cx="5913632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0174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22492105-A668-47E4-817B-079ED391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0" y="718805"/>
            <a:ext cx="6336440" cy="363360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54472015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三种追加方式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04D79C3-74AF-4E13-9165-97BDBF4DD0B6}"/>
              </a:ext>
            </a:extLst>
          </p:cNvPr>
          <p:cNvSpPr txBox="1">
            <a:spLocks/>
          </p:cNvSpPr>
          <p:nvPr/>
        </p:nvSpPr>
        <p:spPr>
          <a:xfrm>
            <a:off x="251701" y="987641"/>
            <a:ext cx="6912480" cy="1296090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altLang="zh-CN" sz="1400" dirty="0" err="1"/>
              <a:t>appendfsync</a:t>
            </a:r>
            <a:r>
              <a:rPr lang="en-US" altLang="zh-CN" sz="1400" dirty="0"/>
              <a:t> always  </a:t>
            </a:r>
            <a:r>
              <a:rPr lang="zh-CN" altLang="en-US" sz="1400" dirty="0"/>
              <a:t>只要有读写</a:t>
            </a:r>
            <a:endParaRPr lang="en-US" altLang="zh-CN" sz="14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1400" dirty="0" err="1"/>
              <a:t>appendfsync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everysec</a:t>
            </a:r>
            <a:r>
              <a:rPr lang="en-US" altLang="zh-CN" sz="1400" dirty="0"/>
              <a:t> 1s</a:t>
            </a:r>
            <a:r>
              <a:rPr lang="zh-CN" altLang="en-US" sz="1400" dirty="0"/>
              <a:t>钟的周期</a:t>
            </a:r>
            <a:endParaRPr lang="zh-CN" altLang="zh-CN" sz="14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1400" dirty="0" err="1"/>
              <a:t>appendfsync</a:t>
            </a:r>
            <a:r>
              <a:rPr lang="en-US" altLang="zh-CN" sz="1400" dirty="0"/>
              <a:t> no </a:t>
            </a:r>
            <a:r>
              <a:rPr lang="zh-CN" altLang="zh-CN" sz="1400" dirty="0"/>
              <a:t> </a:t>
            </a:r>
            <a:r>
              <a:rPr lang="zh-CN" altLang="en-US" sz="1400" dirty="0"/>
              <a:t>等业务不繁忙的时候</a:t>
            </a:r>
            <a:r>
              <a:rPr lang="zh-CN" altLang="zh-CN" sz="1400" dirty="0"/>
              <a:t>，这种操作最</a:t>
            </a:r>
            <a:r>
              <a:rPr lang="zh-CN" altLang="zh-CN" sz="1400" dirty="0">
                <a:solidFill>
                  <a:srgbClr val="FF0000"/>
                </a:solidFill>
              </a:rPr>
              <a:t>不可靠。</a:t>
            </a:r>
          </a:p>
          <a:p>
            <a:pPr>
              <a:spcAft>
                <a:spcPts val="0"/>
              </a:spcAft>
            </a:pPr>
            <a:endParaRPr lang="zh-CN" altLang="en-US" sz="1400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4FABC76-4D45-454D-BC5A-04626AEE1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07835"/>
              </p:ext>
            </p:extLst>
          </p:nvPr>
        </p:nvGraphicFramePr>
        <p:xfrm>
          <a:off x="259640" y="2211725"/>
          <a:ext cx="7783341" cy="165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447">
                  <a:extLst>
                    <a:ext uri="{9D8B030D-6E8A-4147-A177-3AD203B41FA5}">
                      <a16:colId xmlns:a16="http://schemas.microsoft.com/office/drawing/2014/main" val="4274367249"/>
                    </a:ext>
                  </a:extLst>
                </a:gridCol>
                <a:gridCol w="2594447">
                  <a:extLst>
                    <a:ext uri="{9D8B030D-6E8A-4147-A177-3AD203B41FA5}">
                      <a16:colId xmlns:a16="http://schemas.microsoft.com/office/drawing/2014/main" val="712050447"/>
                    </a:ext>
                  </a:extLst>
                </a:gridCol>
                <a:gridCol w="2594447">
                  <a:extLst>
                    <a:ext uri="{9D8B030D-6E8A-4147-A177-3AD203B41FA5}">
                      <a16:colId xmlns:a16="http://schemas.microsoft.com/office/drawing/2014/main" val="1813431119"/>
                    </a:ext>
                  </a:extLst>
                </a:gridCol>
              </a:tblGrid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072915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305188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everysec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比较高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比较高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6478"/>
                  </a:ext>
                </a:extLst>
              </a:tr>
              <a:tr h="4136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always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192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85341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AOF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ACBDCC5-5BA9-4D3F-95F9-F53A35756A50}"/>
              </a:ext>
            </a:extLst>
          </p:cNvPr>
          <p:cNvSpPr txBox="1">
            <a:spLocks/>
          </p:cNvSpPr>
          <p:nvPr/>
        </p:nvSpPr>
        <p:spPr>
          <a:xfrm>
            <a:off x="807447" y="988902"/>
            <a:ext cx="204978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cs"/>
                <a:sym typeface="Calibri" panose="020F0502020204030204" charset="0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文件格式</a:t>
            </a: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第一个指令：</a:t>
            </a: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两个参数，第一个参数</a:t>
            </a:r>
            <a:r>
              <a:rPr lang="en-US" altLang="zh-CN" sz="1000"/>
              <a:t>6</a:t>
            </a:r>
            <a:r>
              <a:rPr lang="zh-CN" altLang="en-US" sz="1000"/>
              <a:t>个字节，为</a:t>
            </a:r>
            <a:r>
              <a:rPr lang="en-US" altLang="zh-CN" sz="1000"/>
              <a:t>select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第二个参数</a:t>
            </a:r>
            <a:r>
              <a:rPr lang="en-US" altLang="zh-CN" sz="1000"/>
              <a:t>0</a:t>
            </a:r>
            <a:r>
              <a:rPr lang="zh-CN" altLang="en-US" sz="1000"/>
              <a:t>个字节</a:t>
            </a: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第二个指令，三个参数</a:t>
            </a:r>
            <a:endParaRPr lang="en-US" altLang="zh-CN" sz="1000"/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第一个参数</a:t>
            </a:r>
            <a:r>
              <a:rPr lang="en-US" altLang="zh-CN" sz="1000"/>
              <a:t>3</a:t>
            </a:r>
            <a:r>
              <a:rPr lang="zh-CN" altLang="en-US" sz="1000"/>
              <a:t>个字节为</a:t>
            </a:r>
            <a:r>
              <a:rPr lang="en-US" altLang="zh-CN" sz="1000"/>
              <a:t>set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第二个参数</a:t>
            </a:r>
            <a:r>
              <a:rPr lang="en-US" altLang="zh-CN" sz="1000"/>
              <a:t>4</a:t>
            </a:r>
            <a:r>
              <a:rPr lang="zh-CN" altLang="en-US" sz="1000"/>
              <a:t>个字节为</a:t>
            </a:r>
            <a:r>
              <a:rPr lang="en-US" altLang="zh-CN" sz="1000"/>
              <a:t>name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/>
              <a:t>第三个参数</a:t>
            </a:r>
            <a:r>
              <a:rPr lang="en-US" altLang="zh-CN" sz="1000"/>
              <a:t>4</a:t>
            </a:r>
            <a:r>
              <a:rPr lang="zh-CN" altLang="en-US" sz="1000"/>
              <a:t>个字节为</a:t>
            </a:r>
            <a:r>
              <a:rPr lang="en-US" altLang="zh-CN" sz="1000"/>
              <a:t>clay</a:t>
            </a:r>
            <a:endParaRPr lang="en-US" altLang="zh-CN" sz="1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27F99C-03C9-4440-A7C0-7C8B917D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70" y="648035"/>
            <a:ext cx="631752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08971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2900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r>
              <a:rPr lang="zh-CN" altLang="en-US" sz="2800" dirty="0">
                <a:solidFill>
                  <a:srgbClr val="FFC000"/>
                </a:solidFill>
              </a:rPr>
              <a:t>持久化加载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BB65F8-7E76-41AE-AB0F-61C1734B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5" y="900120"/>
            <a:ext cx="5025145" cy="33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113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集群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F41AE2-DB19-4CC1-87AA-AF7919EE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55" y="677460"/>
            <a:ext cx="7200500" cy="385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1364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集群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B96783-0444-4AAA-BED3-7B774C71CF9C}"/>
              </a:ext>
            </a:extLst>
          </p:cNvPr>
          <p:cNvSpPr txBox="1"/>
          <p:nvPr/>
        </p:nvSpPr>
        <p:spPr>
          <a:xfrm>
            <a:off x="107690" y="1096379"/>
            <a:ext cx="403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ruby </a:t>
            </a:r>
            <a:r>
              <a:rPr lang="en-US" altLang="zh-CN" dirty="0" err="1"/>
              <a:t>redis-trib.rb</a:t>
            </a:r>
            <a:r>
              <a:rPr lang="en-US" altLang="zh-CN" dirty="0"/>
              <a:t> create --replicas 1 127.0.0.1:6379 127.0.0.1:6380 127.0.0.1:6381 127.0.0.1:6382 127.0.0.1:6383 127.0.0.1:6384 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E4E7A8-F46F-46FB-ACAE-9B75F9E06DE0}"/>
              </a:ext>
            </a:extLst>
          </p:cNvPr>
          <p:cNvSpPr txBox="1"/>
          <p:nvPr/>
        </p:nvSpPr>
        <p:spPr>
          <a:xfrm>
            <a:off x="4788015" y="1203655"/>
            <a:ext cx="178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cluster nodes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956427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15656" y="1955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扩容</a:t>
            </a:r>
            <a:endParaRPr lang="zh-CN" altLang="en-US" sz="2800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D65F2F59-6349-4E13-B74E-1DC5C3F1FD56}"/>
              </a:ext>
            </a:extLst>
          </p:cNvPr>
          <p:cNvSpPr/>
          <p:nvPr/>
        </p:nvSpPr>
        <p:spPr>
          <a:xfrm>
            <a:off x="0" y="4562474"/>
            <a:ext cx="9144000" cy="581026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" name="等腰三角形 28">
            <a:extLst>
              <a:ext uri="{FF2B5EF4-FFF2-40B4-BE49-F238E27FC236}">
                <a16:creationId xmlns:a16="http://schemas.microsoft.com/office/drawing/2014/main" id="{DCEF8249-37B7-4927-A558-FD645BFF3CEF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1D5857-F650-4E1C-B189-44CF09F01BBC}"/>
              </a:ext>
            </a:extLst>
          </p:cNvPr>
          <p:cNvSpPr txBox="1"/>
          <p:nvPr/>
        </p:nvSpPr>
        <p:spPr>
          <a:xfrm>
            <a:off x="408039" y="1275660"/>
            <a:ext cx="83279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ruby </a:t>
            </a:r>
            <a:r>
              <a:rPr lang="en-US" altLang="zh-CN" dirty="0" err="1"/>
              <a:t>redis-trib.rb</a:t>
            </a:r>
            <a:r>
              <a:rPr lang="en-US" altLang="zh-CN" dirty="0"/>
              <a:t> add-node 127.0.0.1:6385 127.0.0.1:6379</a:t>
            </a:r>
          </a:p>
          <a:p>
            <a:r>
              <a:rPr lang="en-US" altLang="zh-CN" dirty="0"/>
              <a:t>ruby </a:t>
            </a:r>
            <a:r>
              <a:rPr lang="en-US" altLang="zh-CN" dirty="0" err="1"/>
              <a:t>redis-trib.rb</a:t>
            </a:r>
            <a:r>
              <a:rPr lang="en-US" altLang="zh-CN" dirty="0"/>
              <a:t> </a:t>
            </a:r>
            <a:r>
              <a:rPr lang="en-US" altLang="zh-CN" dirty="0" err="1"/>
              <a:t>reshard</a:t>
            </a:r>
            <a:r>
              <a:rPr lang="en-US" altLang="zh-CN" dirty="0"/>
              <a:t> 127.0.0.1:6379</a:t>
            </a:r>
          </a:p>
          <a:p>
            <a:endParaRPr lang="en-US" altLang="zh-CN" dirty="0"/>
          </a:p>
          <a:p>
            <a:r>
              <a:rPr lang="en-US" altLang="zh-CN" dirty="0"/>
              <a:t>ruby </a:t>
            </a:r>
            <a:r>
              <a:rPr lang="en-US" altLang="zh-CN" dirty="0" err="1"/>
              <a:t>redis-trib.rb</a:t>
            </a:r>
            <a:r>
              <a:rPr lang="en-US" altLang="zh-CN" dirty="0"/>
              <a:t> add-node 127.0.0.1:6386 127.0.0.1:6379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连接进入新节点 把数据移除出去</a:t>
            </a:r>
            <a:endParaRPr lang="en-US" altLang="zh-CN" dirty="0"/>
          </a:p>
          <a:p>
            <a:r>
              <a:rPr lang="en-US" altLang="zh-CN" dirty="0"/>
              <a:t>cluster replicate cbc6a1ee051348d877d06a3fb3e69b12725cd70a  (</a:t>
            </a:r>
            <a:r>
              <a:rPr lang="zh-CN" altLang="en-US" dirty="0"/>
              <a:t>主节点的</a:t>
            </a:r>
            <a:r>
              <a:rPr lang="en-US" altLang="zh-CN" dirty="0"/>
              <a:t>ID)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移除节点</a:t>
            </a:r>
            <a:r>
              <a:rPr lang="en-US" altLang="zh-CN" dirty="0"/>
              <a:t>id</a:t>
            </a:r>
            <a:r>
              <a:rPr lang="zh-CN" altLang="en-US" dirty="0"/>
              <a:t>，接收的节点</a:t>
            </a:r>
            <a:r>
              <a:rPr lang="en-US" altLang="zh-CN"/>
              <a:t>id</a:t>
            </a:r>
            <a:endParaRPr lang="en-US" altLang="zh-CN" dirty="0"/>
          </a:p>
          <a:p>
            <a:r>
              <a:rPr lang="it-IT" altLang="zh-CN" dirty="0"/>
              <a:t>ruby redis-trib.rb del-node 127.0.0.1:6386  (</a:t>
            </a:r>
            <a:r>
              <a:rPr lang="zh-CN" altLang="en-US" dirty="0"/>
              <a:t>当前节点</a:t>
            </a:r>
            <a:r>
              <a:rPr lang="en-US" altLang="zh-CN" dirty="0"/>
              <a:t>id</a:t>
            </a:r>
            <a:r>
              <a:rPr lang="it-IT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859739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8607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grpSp>
        <p:nvGrpSpPr>
          <p:cNvPr id="35843" name="组合 35842"/>
          <p:cNvGrpSpPr/>
          <p:nvPr/>
        </p:nvGrpSpPr>
        <p:grpSpPr>
          <a:xfrm>
            <a:off x="0" y="0"/>
            <a:ext cx="9144000" cy="3959225"/>
            <a:chOff x="0" y="0"/>
            <a:chExt cx="9144000" cy="3959968"/>
          </a:xfrm>
        </p:grpSpPr>
        <p:sp>
          <p:nvSpPr>
            <p:cNvPr id="35844" name="矩形 254"/>
            <p:cNvSpPr/>
            <p:nvPr/>
          </p:nvSpPr>
          <p:spPr>
            <a:xfrm>
              <a:off x="0" y="113953"/>
              <a:ext cx="9144000" cy="3846015"/>
            </a:xfrm>
            <a:custGeom>
              <a:avLst/>
              <a:gdLst>
                <a:gd name="txL" fmla="*/ 0 w 9144000"/>
                <a:gd name="txT" fmla="*/ 0 h 3846015"/>
                <a:gd name="txR" fmla="*/ 9144000 w 9144000"/>
                <a:gd name="txB" fmla="*/ 3846015 h 3846015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>
                <a:alpha val="29999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35845" name="矩形 254"/>
            <p:cNvSpPr/>
            <p:nvPr/>
          </p:nvSpPr>
          <p:spPr>
            <a:xfrm>
              <a:off x="0" y="0"/>
              <a:ext cx="9144000" cy="3846015"/>
            </a:xfrm>
            <a:custGeom>
              <a:avLst/>
              <a:gdLst>
                <a:gd name="txL" fmla="*/ 0 w 9144000"/>
                <a:gd name="txT" fmla="*/ 0 h 3846015"/>
                <a:gd name="txR" fmla="*/ 9144000 w 9144000"/>
                <a:gd name="txB" fmla="*/ 3846015 h 3846015"/>
              </a:gdLst>
              <a:ahLst/>
              <a:cxnLst>
                <a:cxn ang="0">
                  <a:pos x="0" y="0"/>
                </a:cxn>
              </a:cxnLst>
              <a:rect l="txL" t="txT" r="txR" b="txB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35846" name="矩形 258"/>
          <p:cNvSpPr/>
          <p:nvPr/>
        </p:nvSpPr>
        <p:spPr>
          <a:xfrm>
            <a:off x="0" y="1771650"/>
            <a:ext cx="9144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000000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THANK YOU</a:t>
            </a:r>
            <a:endParaRPr lang="zh-CN" altLang="en-US" sz="6000" dirty="0">
              <a:solidFill>
                <a:srgbClr val="000000"/>
              </a:solidFill>
              <a:latin typeface="Impact" panose="020B0806030902050204" pitchFamily="2" charset="0"/>
              <a:ea typeface="微软雅黑" panose="020B0503020204020204" pitchFamily="2" charset="-122"/>
              <a:sym typeface="Impact" panose="020B0806030902050204" pitchFamily="2" charset="0"/>
            </a:endParaRPr>
          </a:p>
        </p:txBody>
      </p:sp>
      <p:sp>
        <p:nvSpPr>
          <p:cNvPr id="35847" name="矩形 259"/>
          <p:cNvSpPr/>
          <p:nvPr/>
        </p:nvSpPr>
        <p:spPr>
          <a:xfrm>
            <a:off x="0" y="1564860"/>
            <a:ext cx="9144000" cy="10160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lvl="2" indent="0" algn="ctr">
              <a:lnSpc>
                <a:spcPct val="100000"/>
              </a:lnSpc>
            </a:pPr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2" charset="0"/>
                <a:ea typeface="微软雅黑" panose="020B0503020204020204" pitchFamily="2" charset="-122"/>
                <a:sym typeface="Impact" panose="020B0806030902050204" pitchFamily="2" charset="0"/>
              </a:rPr>
              <a:t>THANK YOU</a:t>
            </a:r>
            <a:endParaRPr lang="zh-CN" altLang="en-US" sz="6000" dirty="0">
              <a:solidFill>
                <a:srgbClr val="FFFFFF"/>
              </a:solidFill>
              <a:latin typeface="Impact" panose="020B0806030902050204" pitchFamily="2" charset="0"/>
              <a:ea typeface="微软雅黑" panose="020B0503020204020204" pitchFamily="2" charset="-122"/>
              <a:sym typeface="Impact" panose="020B0806030902050204" pitchFamily="2" charset="0"/>
            </a:endParaRPr>
          </a:p>
        </p:txBody>
      </p:sp>
      <p:sp>
        <p:nvSpPr>
          <p:cNvPr id="35849" name="矩形 29"/>
          <p:cNvSpPr/>
          <p:nvPr/>
        </p:nvSpPr>
        <p:spPr>
          <a:xfrm>
            <a:off x="0" y="4219575"/>
            <a:ext cx="914400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8C4306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Clay</a:t>
            </a:r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1D33B235-1D28-40FD-9BDF-68B12156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40" y="548684"/>
            <a:ext cx="1620520" cy="45339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B098A2-85F8-4A1C-BA40-6D8F1CFDD18E}"/>
              </a:ext>
            </a:extLst>
          </p:cNvPr>
          <p:cNvGrpSpPr/>
          <p:nvPr/>
        </p:nvGrpSpPr>
        <p:grpSpPr>
          <a:xfrm>
            <a:off x="1386062" y="2738391"/>
            <a:ext cx="6264275" cy="431800"/>
            <a:chOff x="0" y="0"/>
            <a:chExt cx="6264696" cy="432048"/>
          </a:xfrm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663DAD56-35F0-4F08-94DE-EE09A0A79C09}"/>
                </a:ext>
              </a:extLst>
            </p:cNvPr>
            <p:cNvSpPr/>
            <p:nvPr/>
          </p:nvSpPr>
          <p:spPr>
            <a:xfrm>
              <a:off x="0" y="0"/>
              <a:ext cx="6264696" cy="432048"/>
            </a:xfrm>
            <a:prstGeom prst="rect">
              <a:avLst/>
            </a:prstGeom>
            <a:solidFill>
              <a:srgbClr val="9A5100"/>
            </a:solidFill>
            <a:ln w="9525"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rgbClr val="8646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13" name="矩形 9">
              <a:extLst>
                <a:ext uri="{FF2B5EF4-FFF2-40B4-BE49-F238E27FC236}">
                  <a16:creationId xmlns:a16="http://schemas.microsoft.com/office/drawing/2014/main" id="{135CA461-3BAF-4911-9A28-FAE59A354744}"/>
                </a:ext>
              </a:extLst>
            </p:cNvPr>
            <p:cNvSpPr/>
            <p:nvPr/>
          </p:nvSpPr>
          <p:spPr>
            <a:xfrm>
              <a:off x="0" y="31358"/>
              <a:ext cx="6264696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rPr>
                <a:t>开发进阶，蜕变架构，升职加薪，只争朝夕！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Redis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C00709-C8E7-4EAF-8498-F332DE8AE346}"/>
              </a:ext>
            </a:extLst>
          </p:cNvPr>
          <p:cNvSpPr txBox="1"/>
          <p:nvPr/>
        </p:nvSpPr>
        <p:spPr>
          <a:xfrm>
            <a:off x="616226" y="1131650"/>
            <a:ext cx="7911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REmote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DIctionary</a:t>
            </a:r>
            <a:r>
              <a:rPr lang="en-US" altLang="zh-CN" sz="2400" dirty="0"/>
              <a:t> Server</a:t>
            </a:r>
          </a:p>
          <a:p>
            <a:r>
              <a:rPr lang="zh-CN" altLang="en-US" sz="2400" dirty="0"/>
              <a:t>远程字典的服务</a:t>
            </a:r>
            <a:endParaRPr lang="en-US" altLang="zh-CN" sz="2400" dirty="0"/>
          </a:p>
          <a:p>
            <a:r>
              <a:rPr lang="zh-CN" altLang="en-US" sz="2400" dirty="0"/>
              <a:t>内存数据库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、方便扩展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、大数据量高性能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、八大结构</a:t>
            </a:r>
            <a:endParaRPr lang="en-US" altLang="zh-CN" sz="2400" dirty="0"/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 、分布式存储</a:t>
            </a:r>
          </a:p>
        </p:txBody>
      </p:sp>
    </p:spTree>
    <p:extLst>
      <p:ext uri="{BB962C8B-B14F-4D97-AF65-F5344CB8AC3E}">
        <p14:creationId xmlns:p14="http://schemas.microsoft.com/office/powerpoint/2010/main" val="3259345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八大结构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C00709-C8E7-4EAF-8498-F332DE8AE346}"/>
              </a:ext>
            </a:extLst>
          </p:cNvPr>
          <p:cNvSpPr txBox="1"/>
          <p:nvPr/>
        </p:nvSpPr>
        <p:spPr>
          <a:xfrm>
            <a:off x="616226" y="1131650"/>
            <a:ext cx="7911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多线程一定比多线程快？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648E3F-0C67-48C0-8F24-9BF05EDD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65" y="915635"/>
            <a:ext cx="1691787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944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</a:rPr>
              <a:t>单线程</a:t>
            </a:r>
            <a:r>
              <a:rPr lang="en-US" altLang="zh-CN" sz="2800" dirty="0">
                <a:solidFill>
                  <a:srgbClr val="FFC000"/>
                </a:solidFill>
              </a:rPr>
              <a:t>PK</a:t>
            </a:r>
            <a:r>
              <a:rPr lang="zh-CN" altLang="en-US" sz="2800" dirty="0">
                <a:solidFill>
                  <a:srgbClr val="FFC000"/>
                </a:solidFill>
              </a:rPr>
              <a:t>多线程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C00709-C8E7-4EAF-8498-F332DE8AE346}"/>
              </a:ext>
            </a:extLst>
          </p:cNvPr>
          <p:cNvSpPr txBox="1"/>
          <p:nvPr/>
        </p:nvSpPr>
        <p:spPr>
          <a:xfrm>
            <a:off x="616226" y="1131650"/>
            <a:ext cx="7911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单线程的原子性操作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单线程多进程  </a:t>
            </a:r>
            <a:r>
              <a:rPr lang="en-US" altLang="zh-CN" sz="2400" dirty="0"/>
              <a:t>PK  </a:t>
            </a:r>
            <a:r>
              <a:rPr lang="zh-CN" altLang="en-US" sz="2400" dirty="0"/>
              <a:t>多线程</a:t>
            </a:r>
          </a:p>
        </p:txBody>
      </p:sp>
    </p:spTree>
    <p:extLst>
      <p:ext uri="{BB962C8B-B14F-4D97-AF65-F5344CB8AC3E}">
        <p14:creationId xmlns:p14="http://schemas.microsoft.com/office/powerpoint/2010/main" val="8246573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28">
            <a:extLst>
              <a:ext uri="{FF2B5EF4-FFF2-40B4-BE49-F238E27FC236}">
                <a16:creationId xmlns:a16="http://schemas.microsoft.com/office/drawing/2014/main" id="{1A0FC33C-5008-4552-BAAA-2ABFDE532248}"/>
              </a:ext>
            </a:extLst>
          </p:cNvPr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vert="horz" wrap="square" anchor="ctr"/>
          <a:lstStyle/>
          <a:p>
            <a:pPr algn="ctr"/>
            <a:endParaRPr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C67A61-736E-45D5-98FC-DD317C81F2A5}"/>
              </a:ext>
            </a:extLst>
          </p:cNvPr>
          <p:cNvSpPr txBox="1"/>
          <p:nvPr/>
        </p:nvSpPr>
        <p:spPr>
          <a:xfrm>
            <a:off x="501651" y="195585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C000"/>
                </a:solidFill>
              </a:rPr>
              <a:t>I/O</a:t>
            </a:r>
            <a:r>
              <a:rPr lang="zh-CN" altLang="en-US" sz="2800" dirty="0">
                <a:solidFill>
                  <a:srgbClr val="FFC000"/>
                </a:solidFill>
              </a:rPr>
              <a:t>多路复用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2D57B5-ADD2-4115-95C1-E72A2994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1" y="1419670"/>
            <a:ext cx="7125317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96109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GUID" val="{b0e81210-372f-4e86-adbd-78e4571f15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标题：&#10;您的正文已经经简明扼要，字字珠玑。&#10;您的正文已经经简明扼要，字字珠玑。&#10;您的正文已经经简明扼要，字字珠玑。&#10;您的正文已经经简明扼要，字字珠玑。"/>
  <p:tag name="KSO_WM_UNIT_NOCLEAR" val="1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6_112*f*1"/>
  <p:tag name="KSO_WM_TEMPLATE_CATEGORY" val="mixed"/>
  <p:tag name="KSO_WM_TEMPLATE_INDEX" val="20201946"/>
  <p:tag name="KSO_WM_UNIT_LAYERLEVEL" val="1"/>
  <p:tag name="KSO_WM_TAG_VERSION" val="1.0"/>
  <p:tag name="KSO_WM_BEAUTIFY_FLAG" val="#wm#"/>
  <p:tag name="KSO_WM_UNIT_TEXTBOXSTYLE_GUID" val="{c08be4b2-cc91-4281-ac02-0a680571a4bc}"/>
  <p:tag name="KSO_WM_UNIT_TEXTBOXSTYLE_TEMPLATEID" val="3131926"/>
  <p:tag name="KSO_WM_UNIT_TEXTBOXSTYLE_TYPE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15.75"/>
  <p:tag name="KSO_WM_UNIT_TEXTBOXSTYLE_ADJUSTTOP" val="0_-11.85001"/>
  <p:tag name="KSO_WM_UNIT_TEXTBOXSTYLE_ADJUSTWIDTH" val="100_51.5"/>
  <p:tag name="KSO_WM_UNIT_TEXTBOXSTYLE_ADJUSTHEIGTH" val="100_38.1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07_222*i*1"/>
  <p:tag name="KSO_WM_TEMPLATE_CATEGORY" val="mixed"/>
  <p:tag name="KSO_WM_TEMPLATE_INDEX" val="20201907"/>
  <p:tag name="KSO_WM_UNIT_LAYERLEVEL" val="1"/>
  <p:tag name="KSO_WM_TAG_VERSION" val="1.0"/>
  <p:tag name="KSO_WM_BEAUTIFY_FLAG" val="#wm#"/>
  <p:tag name="KSO_WM_UNIT_TEXTBOXSTYLE_GUID" val="{b0e81210-372f-4e86-adbd-78e4571f154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5.75"/>
  <p:tag name="KSO_WM_UNIT_TEXTBOXSTYLE_ADJUSTTOP" val="0_-19.10001"/>
  <p:tag name="KSO_WM_UNIT_TEXTBOXSTYLE_ADJUSTWIDTH" val="100_51.5"/>
  <p:tag name="KSO_WM_UNIT_TEXTBOXSTYLE_ADJUSTHEIGTH" val="100_38.1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07_222*i*2"/>
  <p:tag name="KSO_WM_TEMPLATE_CATEGORY" val="mixed"/>
  <p:tag name="KSO_WM_TEMPLATE_INDEX" val="20201907"/>
  <p:tag name="KSO_WM_UNIT_LAYERLEVEL" val="1"/>
  <p:tag name="KSO_WM_TAG_VERSION" val="1.0"/>
  <p:tag name="KSO_WM_BEAUTIFY_FLAG" val="#wm#"/>
  <p:tag name="KSO_WM_UNIT_TEXTBOXSTYLE_GUID" val="{b0e81210-372f-4e86-adbd-78e4571f1544}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6747</TotalTime>
  <Words>803</Words>
  <Application>Microsoft Office PowerPoint</Application>
  <PresentationFormat>全屏显示(16:9)</PresentationFormat>
  <Paragraphs>186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3" baseType="lpstr">
      <vt:lpstr>宋体</vt:lpstr>
      <vt:lpstr>微软雅黑</vt:lpstr>
      <vt:lpstr>微软雅黑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Clay 文</cp:lastModifiedBy>
  <cp:revision>898</cp:revision>
  <dcterms:created xsi:type="dcterms:W3CDTF">2014-02-20T03:23:00Z</dcterms:created>
  <dcterms:modified xsi:type="dcterms:W3CDTF">2020-06-12T14:27:30Z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